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Proxima Nova"/>
      <p:regular r:id="rId29"/>
      <p:bold r:id="rId30"/>
      <p:italic r:id="rId31"/>
      <p:boldItalic r:id="rId32"/>
    </p:embeddedFont>
    <p:embeddedFont>
      <p:font typeface="Robo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42F61C7-C6CA-457A-818F-EC2E502EF720}">
  <a:tblStyle styleId="{142F61C7-C6CA-457A-818F-EC2E502EF72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ProximaNova-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italic.fntdata"/><Relationship Id="rId30" Type="http://schemas.openxmlformats.org/officeDocument/2006/relationships/font" Target="fonts/ProximaNova-bold.fntdata"/><Relationship Id="rId11" Type="http://schemas.openxmlformats.org/officeDocument/2006/relationships/slide" Target="slides/slide5.xml"/><Relationship Id="rId33" Type="http://schemas.openxmlformats.org/officeDocument/2006/relationships/font" Target="fonts/Roboto-regular.fntdata"/><Relationship Id="rId10" Type="http://schemas.openxmlformats.org/officeDocument/2006/relationships/slide" Target="slides/slide4.xml"/><Relationship Id="rId32" Type="http://schemas.openxmlformats.org/officeDocument/2006/relationships/font" Target="fonts/ProximaNova-boldItalic.fntdata"/><Relationship Id="rId13" Type="http://schemas.openxmlformats.org/officeDocument/2006/relationships/slide" Target="slides/slide7.xml"/><Relationship Id="rId35" Type="http://schemas.openxmlformats.org/officeDocument/2006/relationships/font" Target="fonts/Roboto-italic.fntdata"/><Relationship Id="rId12" Type="http://schemas.openxmlformats.org/officeDocument/2006/relationships/slide" Target="slides/slide6.xml"/><Relationship Id="rId34" Type="http://schemas.openxmlformats.org/officeDocument/2006/relationships/font" Target="fonts/Roboto-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Robo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a58b71c4de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a58b71c4de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comparison highlights the diversity in approaches between Ford and Tesla in terms of vehicle types, technologies, and consumer priorities."</a:t>
            </a:r>
            <a:endParaRPr/>
          </a:p>
          <a:p>
            <a:pPr indent="0" lvl="0" marL="0" rtl="0" algn="l">
              <a:spcBef>
                <a:spcPts val="0"/>
              </a:spcBef>
              <a:spcAft>
                <a:spcPts val="0"/>
              </a:spcAft>
              <a:buNone/>
            </a:pPr>
            <a:r>
              <a:rPr lang="en"/>
              <a:t>"While Ford leverages its heritage and expertise in traditional vehicles, Tesla sets the standard for innovation in electric and autonomous driving technologies."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MUSTANG, GT vs. CYBERTRUCK, MODEL 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Ford (Mustang, GT): Iconic models, synonymous with power and design.</a:t>
            </a:r>
            <a:endParaRPr/>
          </a:p>
          <a:p>
            <a:pPr indent="0" lvl="0" marL="0" rtl="0" algn="l">
              <a:spcBef>
                <a:spcPts val="0"/>
              </a:spcBef>
              <a:spcAft>
                <a:spcPts val="0"/>
              </a:spcAft>
              <a:buNone/>
            </a:pPr>
            <a:r>
              <a:rPr lang="en"/>
              <a:t>Tesla (Cybertruck, Model S): Disruptive design and cutting-edge features set new standards.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MILEAGE vs. BATTERY:</a:t>
            </a:r>
            <a:endParaRPr/>
          </a:p>
          <a:p>
            <a:pPr indent="0" lvl="0" marL="0" rtl="0" algn="l">
              <a:spcBef>
                <a:spcPts val="0"/>
              </a:spcBef>
              <a:spcAft>
                <a:spcPts val="0"/>
              </a:spcAft>
              <a:buNone/>
            </a:pPr>
            <a:r>
              <a:rPr lang="en"/>
              <a:t>Ford (Mileage): Focus on traditional vehicles with varying fuel efficiencies.</a:t>
            </a:r>
            <a:endParaRPr/>
          </a:p>
          <a:p>
            <a:pPr indent="0" lvl="0" marL="0" rtl="0" algn="l">
              <a:spcBef>
                <a:spcPts val="0"/>
              </a:spcBef>
              <a:spcAft>
                <a:spcPts val="0"/>
              </a:spcAft>
              <a:buNone/>
            </a:pPr>
            <a:r>
              <a:rPr lang="en"/>
              <a:t>Tesla (Battery): Emphasis on longer battery range, reducing range anxiety.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COMFORT vs. CHARGING NETWORK:</a:t>
            </a:r>
            <a:endParaRPr/>
          </a:p>
          <a:p>
            <a:pPr indent="0" lvl="0" marL="0" rtl="0" algn="l">
              <a:spcBef>
                <a:spcPts val="0"/>
              </a:spcBef>
              <a:spcAft>
                <a:spcPts val="0"/>
              </a:spcAft>
              <a:buNone/>
            </a:pPr>
            <a:r>
              <a:rPr lang="en"/>
              <a:t>Ford (Comfort): Prioritizes a smooth, enjoyable driving experience with advanced comfort technologies.</a:t>
            </a:r>
            <a:endParaRPr/>
          </a:p>
          <a:p>
            <a:pPr indent="0" lvl="0" marL="0" rtl="0" algn="l">
              <a:spcBef>
                <a:spcPts val="0"/>
              </a:spcBef>
              <a:spcAft>
                <a:spcPts val="0"/>
              </a:spcAft>
              <a:buNone/>
            </a:pPr>
            <a:r>
              <a:rPr lang="en"/>
              <a:t>Tesla (Charging Network): Heavy investment in a comprehensive Supercharger network for convenient and fast charging.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HYBRID vs. AUTOPILOT:</a:t>
            </a:r>
            <a:endParaRPr/>
          </a:p>
          <a:p>
            <a:pPr indent="0" lvl="0" marL="0" rtl="0" algn="l">
              <a:spcBef>
                <a:spcPts val="0"/>
              </a:spcBef>
              <a:spcAft>
                <a:spcPts val="0"/>
              </a:spcAft>
              <a:buNone/>
            </a:pPr>
            <a:r>
              <a:rPr lang="en"/>
              <a:t>Ford (Hybrid): Leading in the hybrid market, balancing efficiency without compromising performance.</a:t>
            </a:r>
            <a:endParaRPr/>
          </a:p>
          <a:p>
            <a:pPr indent="0" lvl="0" marL="0" rtl="0" algn="l">
              <a:spcBef>
                <a:spcPts val="0"/>
              </a:spcBef>
              <a:spcAft>
                <a:spcPts val="0"/>
              </a:spcAft>
              <a:buClr>
                <a:schemeClr val="dk1"/>
              </a:buClr>
              <a:buSzPts val="1100"/>
              <a:buFont typeface="Arial"/>
              <a:buNone/>
            </a:pPr>
            <a:r>
              <a:rPr lang="en"/>
              <a:t>Tesla (Autopilot): Renowned for autonomous driving technology, aligning with the future vision of transportation.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a58b71c4de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a58b71c4de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revisit our sentiment analysis for Tesla and Ford, shedding light on how consumers perceive these automotive giants.</a:t>
            </a:r>
            <a:endParaRPr/>
          </a:p>
          <a:p>
            <a:pPr indent="0" lvl="0" marL="0" rtl="0" algn="l">
              <a:spcBef>
                <a:spcPts val="0"/>
              </a:spcBef>
              <a:spcAft>
                <a:spcPts val="0"/>
              </a:spcAft>
              <a:buNone/>
            </a:pPr>
            <a:r>
              <a:rPr lang="en">
                <a:solidFill>
                  <a:schemeClr val="dk1"/>
                </a:solidFill>
              </a:rPr>
              <a:t>Ford's sentiment percentages remain consistently distributed. Positive sentiments constitute 47.14%, with 7.07% being very positive and 26% neutral</a:t>
            </a:r>
            <a:endParaRPr>
              <a:solidFill>
                <a:schemeClr val="dk1"/>
              </a:solidFill>
            </a:endParaRPr>
          </a:p>
          <a:p>
            <a:pPr indent="0" lvl="0" marL="0" rtl="0" algn="l">
              <a:spcBef>
                <a:spcPts val="0"/>
              </a:spcBef>
              <a:spcAft>
                <a:spcPts val="0"/>
              </a:spcAft>
              <a:buClr>
                <a:schemeClr val="dk1"/>
              </a:buClr>
              <a:buSzPts val="1100"/>
              <a:buFont typeface="Arial"/>
              <a:buNone/>
            </a:pPr>
            <a:r>
              <a:rPr lang="en"/>
              <a:t>Tesla with a positive sentiment percentage at 45.33%, maintaining a positive reception in comments. This includes 5.68% very positive sentiments</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a58b71c4de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a58b71c4de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Positive factors for Ford extend beyond the product range, including its long-standing reputation. Being an established automaker, Ford benefits from a positive image built over decades, significantly contributing to a favorable sentiment base.</a:t>
            </a:r>
            <a:endParaRPr/>
          </a:p>
          <a:p>
            <a:pPr indent="0" lvl="0" marL="0" rtl="0" algn="l">
              <a:spcBef>
                <a:spcPts val="0"/>
              </a:spcBef>
              <a:spcAft>
                <a:spcPts val="0"/>
              </a:spcAft>
              <a:buNone/>
            </a:pPr>
            <a:r>
              <a:rPr lang="en"/>
              <a:t>The diverse product range remains a strength, and Ford's active engagement strategies further contribute to maintaining positive sentiment levels.</a:t>
            </a:r>
            <a:endParaRPr/>
          </a:p>
          <a:p>
            <a:pPr indent="0" lvl="0" marL="0" rtl="0" algn="l">
              <a:spcBef>
                <a:spcPts val="0"/>
              </a:spcBef>
              <a:spcAft>
                <a:spcPts val="0"/>
              </a:spcAft>
              <a:buNone/>
            </a:pPr>
            <a:r>
              <a:rPr lang="en"/>
              <a:t>However, challenges persist. Ford's association with traditional combustion engine vehicles might lead to less positive sentiment, especially in the context of the automotive industry's shift toward electric vehicles. Additionally, marketing and branding challenges may impact how consumers perceive the brand in the face of emerging industry trends.</a:t>
            </a:r>
            <a:endParaRPr/>
          </a:p>
          <a:p>
            <a:pPr indent="0" lvl="0" marL="0" rtl="0" algn="l">
              <a:spcBef>
                <a:spcPts val="0"/>
              </a:spcBef>
              <a:spcAft>
                <a:spcPts val="0"/>
              </a:spcAft>
              <a:buNone/>
            </a:pPr>
            <a:r>
              <a:rPr lang="en"/>
              <a:t>Ford encounters marketing and branding challenges, particularly when compared to Tesla and the influential figure of Elon Musk. These hurdles could potentially shape how consumers perceive the Ford brand in the ever-evolving automotive landscape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a6ae56812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a6ae56812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a6ae568128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a6ae568128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a6ae568128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a6ae568128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a6ae568128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a6ae568128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a6ae568128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a6ae568128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a6ae568128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a6ae568128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a6ae568128_2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a6ae568128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a580af94f3_0_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a580af94f3_0_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a6ae568128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a6ae568128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a6ae568128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a6ae568128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a6ae568128_2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a6ae568128_2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a580af94f3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a580af94f3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a580af94f3_0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a580af94f3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a580af94f3_0_1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a580af94f3_0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a580af94f3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a580af94f3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a580af94f3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a580af94f3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a58b71c4d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a58b71c4d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Now </a:t>
            </a:r>
            <a:r>
              <a:rPr lang="en"/>
              <a:t>we delve into sentiment analysis.</a:t>
            </a:r>
            <a:endParaRPr/>
          </a:p>
          <a:p>
            <a:pPr indent="0" lvl="0" marL="0" rtl="0" algn="l">
              <a:spcBef>
                <a:spcPts val="0"/>
              </a:spcBef>
              <a:spcAft>
                <a:spcPts val="0"/>
              </a:spcAft>
              <a:buClr>
                <a:schemeClr val="dk1"/>
              </a:buClr>
              <a:buSzPts val="1100"/>
              <a:buFont typeface="Arial"/>
              <a:buNone/>
            </a:pPr>
            <a:r>
              <a:rPr lang="en"/>
              <a:t>In a market saturated with choices, understanding consumer sentiments is not just insightful but crucial for automakers.</a:t>
            </a:r>
            <a:endParaRPr/>
          </a:p>
          <a:p>
            <a:pPr indent="0" lvl="0" marL="0" rtl="0" algn="l">
              <a:spcBef>
                <a:spcPts val="0"/>
              </a:spcBef>
              <a:spcAft>
                <a:spcPts val="0"/>
              </a:spcAft>
              <a:buClr>
                <a:schemeClr val="dk1"/>
              </a:buClr>
              <a:buSzPts val="1100"/>
              <a:buFont typeface="Arial"/>
              <a:buNone/>
            </a:pPr>
            <a:r>
              <a:rPr lang="en"/>
              <a:t>As we navigate through this presentation, consider the impact of sentiments on brand perception, customer loyalty, and overall market dynamics.</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a58b71c4de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a58b71c4de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"Firstly, the term 'EV' stands out prominently. This emphasizes Ford's dedication to driving the electric vehicle revolution forward."</a:t>
            </a:r>
            <a:endParaRPr/>
          </a:p>
          <a:p>
            <a:pPr indent="0" lvl="0" marL="0" rtl="0" algn="l">
              <a:spcBef>
                <a:spcPts val="0"/>
              </a:spcBef>
              <a:spcAft>
                <a:spcPts val="0"/>
              </a:spcAft>
              <a:buClr>
                <a:schemeClr val="dk1"/>
              </a:buClr>
              <a:buSzPts val="1100"/>
              <a:buFont typeface="Arial"/>
              <a:buNone/>
            </a:pPr>
            <a:r>
              <a:rPr lang="en"/>
              <a:t>"Moving to the next point, 'Mustang,' we see how Ford leverages the iconic Mustang brand to not just introduce electric vehicles but to create genuine excitement."</a:t>
            </a:r>
            <a:endParaRPr/>
          </a:p>
          <a:p>
            <a:pPr indent="0" lvl="0" marL="0" rtl="0" algn="l">
              <a:spcBef>
                <a:spcPts val="0"/>
              </a:spcBef>
              <a:spcAft>
                <a:spcPts val="0"/>
              </a:spcAft>
              <a:buClr>
                <a:schemeClr val="dk1"/>
              </a:buClr>
              <a:buSzPts val="1100"/>
              <a:buFont typeface="Arial"/>
              <a:buNone/>
            </a:pPr>
            <a:r>
              <a:rPr lang="en"/>
              <a:t>"The term 'Hybrid' speaks to Ford's dedication to sustainability. It's not just about electric vehicles; it's about offering a range of sustainable options, marrying traditional and modern technologies."</a:t>
            </a:r>
            <a:endParaRPr/>
          </a:p>
          <a:p>
            <a:pPr indent="0" lvl="0" marL="0" rtl="0" algn="l">
              <a:spcBef>
                <a:spcPts val="0"/>
              </a:spcBef>
              <a:spcAft>
                <a:spcPts val="0"/>
              </a:spcAft>
              <a:buClr>
                <a:schemeClr val="dk1"/>
              </a:buClr>
              <a:buSzPts val="1100"/>
              <a:buFont typeface="Arial"/>
              <a:buNone/>
            </a:pPr>
            <a:r>
              <a:rPr lang="en"/>
              <a:t>"Cost is a significant theme, indicating that Ford is not only about innovation but also about making sustainable mobility economically viable for a broader audience."</a:t>
            </a:r>
            <a:endParaRPr/>
          </a:p>
          <a:p>
            <a:pPr indent="0" lvl="0" marL="0" rtl="0" algn="l">
              <a:spcBef>
                <a:spcPts val="0"/>
              </a:spcBef>
              <a:spcAft>
                <a:spcPts val="0"/>
              </a:spcAft>
              <a:buClr>
                <a:schemeClr val="dk1"/>
              </a:buClr>
              <a:buSzPts val="1100"/>
              <a:buFont typeface="Arial"/>
              <a:buNone/>
            </a:pPr>
            <a:r>
              <a:rPr lang="en"/>
              <a:t>"Lastly, the presence of 'Tesla' in our WordCloud is notable. It suggests a growing trend of comparison, indicative of Ford's response to Tesla's leadership in the electric vehicle market.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rPr b="1" lang="en" sz="4200">
                <a:solidFill>
                  <a:srgbClr val="1155CC"/>
                </a:solidFill>
              </a:rPr>
              <a:t>CAR PRICE PREDICTION: FORD</a:t>
            </a:r>
            <a:endParaRPr b="1" sz="4200">
              <a:solidFill>
                <a:srgbClr val="1155CC"/>
              </a:solidFill>
            </a:endParaRPr>
          </a:p>
          <a:p>
            <a:pPr indent="0" lvl="0" marL="0" rtl="0" algn="l">
              <a:spcBef>
                <a:spcPts val="0"/>
              </a:spcBef>
              <a:spcAft>
                <a:spcPts val="0"/>
              </a:spcAft>
              <a:buNone/>
            </a:pPr>
            <a:r>
              <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fontScale="25000" lnSpcReduction="20000"/>
          </a:bodyPr>
          <a:lstStyle/>
          <a:p>
            <a:pPr indent="0" lvl="0" marL="0" rtl="0" algn="just">
              <a:lnSpc>
                <a:spcPct val="120000"/>
              </a:lnSpc>
              <a:spcBef>
                <a:spcPts val="0"/>
              </a:spcBef>
              <a:spcAft>
                <a:spcPts val="0"/>
              </a:spcAft>
              <a:buClr>
                <a:schemeClr val="dk1"/>
              </a:buClr>
              <a:buSzPts val="275"/>
              <a:buFont typeface="Arial"/>
              <a:buNone/>
            </a:pPr>
            <a:r>
              <a:rPr b="1" lang="en" sz="6300" u="sng">
                <a:latin typeface="Calibri"/>
                <a:ea typeface="Calibri"/>
                <a:cs typeface="Calibri"/>
                <a:sym typeface="Calibri"/>
              </a:rPr>
              <a:t>PREPARED BY :</a:t>
            </a:r>
            <a:endParaRPr b="1" sz="6300" u="sng">
              <a:latin typeface="Calibri"/>
              <a:ea typeface="Calibri"/>
              <a:cs typeface="Calibri"/>
              <a:sym typeface="Calibri"/>
            </a:endParaRPr>
          </a:p>
          <a:p>
            <a:pPr indent="0" lvl="0" marL="0" rtl="0" algn="just">
              <a:lnSpc>
                <a:spcPct val="120000"/>
              </a:lnSpc>
              <a:spcBef>
                <a:spcPts val="0"/>
              </a:spcBef>
              <a:spcAft>
                <a:spcPts val="0"/>
              </a:spcAft>
              <a:buClr>
                <a:schemeClr val="dk1"/>
              </a:buClr>
              <a:buSzPts val="275"/>
              <a:buFont typeface="Arial"/>
              <a:buNone/>
            </a:pPr>
            <a:r>
              <a:rPr lang="en" sz="5400">
                <a:latin typeface="Calibri"/>
                <a:ea typeface="Calibri"/>
                <a:cs typeface="Calibri"/>
                <a:sym typeface="Calibri"/>
              </a:rPr>
              <a:t>JAINAV MUTHA</a:t>
            </a:r>
            <a:endParaRPr sz="5400">
              <a:latin typeface="Calibri"/>
              <a:ea typeface="Calibri"/>
              <a:cs typeface="Calibri"/>
              <a:sym typeface="Calibri"/>
            </a:endParaRPr>
          </a:p>
          <a:p>
            <a:pPr indent="0" lvl="0" marL="0" rtl="0" algn="just">
              <a:lnSpc>
                <a:spcPct val="120000"/>
              </a:lnSpc>
              <a:spcBef>
                <a:spcPts val="0"/>
              </a:spcBef>
              <a:spcAft>
                <a:spcPts val="0"/>
              </a:spcAft>
              <a:buClr>
                <a:schemeClr val="dk1"/>
              </a:buClr>
              <a:buSzPts val="275"/>
              <a:buFont typeface="Arial"/>
              <a:buNone/>
            </a:pPr>
            <a:r>
              <a:rPr lang="en" sz="5400">
                <a:latin typeface="Calibri"/>
                <a:ea typeface="Calibri"/>
                <a:cs typeface="Calibri"/>
                <a:sym typeface="Calibri"/>
              </a:rPr>
              <a:t>DEEP MEHTA</a:t>
            </a:r>
            <a:endParaRPr sz="5400">
              <a:latin typeface="Calibri"/>
              <a:ea typeface="Calibri"/>
              <a:cs typeface="Calibri"/>
              <a:sym typeface="Calibri"/>
            </a:endParaRPr>
          </a:p>
          <a:p>
            <a:pPr indent="0" lvl="0" marL="0" rtl="0" algn="just">
              <a:lnSpc>
                <a:spcPct val="120000"/>
              </a:lnSpc>
              <a:spcBef>
                <a:spcPts val="0"/>
              </a:spcBef>
              <a:spcAft>
                <a:spcPts val="0"/>
              </a:spcAft>
              <a:buClr>
                <a:schemeClr val="dk1"/>
              </a:buClr>
              <a:buSzPts val="275"/>
              <a:buFont typeface="Arial"/>
              <a:buNone/>
            </a:pPr>
            <a:r>
              <a:rPr lang="en" sz="5400">
                <a:latin typeface="Calibri"/>
                <a:ea typeface="Calibri"/>
                <a:cs typeface="Calibri"/>
                <a:sym typeface="Calibri"/>
              </a:rPr>
              <a:t>SATHVIK REDDY</a:t>
            </a:r>
            <a:endParaRPr sz="5400">
              <a:latin typeface="Calibri"/>
              <a:ea typeface="Calibri"/>
              <a:cs typeface="Calibri"/>
              <a:sym typeface="Calibri"/>
            </a:endParaRPr>
          </a:p>
          <a:p>
            <a:pPr indent="0" lvl="0" marL="0" rtl="0" algn="just">
              <a:lnSpc>
                <a:spcPct val="120000"/>
              </a:lnSpc>
              <a:spcBef>
                <a:spcPts val="0"/>
              </a:spcBef>
              <a:spcAft>
                <a:spcPts val="0"/>
              </a:spcAft>
              <a:buClr>
                <a:schemeClr val="dk1"/>
              </a:buClr>
              <a:buSzPts val="275"/>
              <a:buFont typeface="Arial"/>
              <a:buNone/>
            </a:pPr>
            <a:r>
              <a:rPr lang="en" sz="5400">
                <a:latin typeface="Calibri"/>
                <a:ea typeface="Calibri"/>
                <a:cs typeface="Calibri"/>
                <a:sym typeface="Calibri"/>
              </a:rPr>
              <a:t>CHAITNA MANKALA</a:t>
            </a:r>
            <a:endParaRPr sz="5400">
              <a:latin typeface="Calibri"/>
              <a:ea typeface="Calibri"/>
              <a:cs typeface="Calibri"/>
              <a:sym typeface="Calibri"/>
            </a:endParaRPr>
          </a:p>
          <a:p>
            <a:pPr indent="0" lvl="0" marL="0" rtl="0" algn="l">
              <a:lnSpc>
                <a:spcPct val="115000"/>
              </a:lnSpc>
              <a:spcBef>
                <a:spcPts val="0"/>
              </a:spcBef>
              <a:spcAft>
                <a:spcPts val="0"/>
              </a:spcAft>
              <a:buClr>
                <a:schemeClr val="dk1"/>
              </a:buClr>
              <a:buSzPct val="100000"/>
              <a:buFont typeface="Arial"/>
              <a:buNone/>
            </a:pPr>
            <a:r>
              <a:t/>
            </a:r>
            <a:endParaRPr sz="1100">
              <a:solidFill>
                <a:schemeClr val="dk1"/>
              </a:solidFill>
            </a:endParaRPr>
          </a:p>
          <a:p>
            <a:pPr indent="0" lvl="0" marL="0" rtl="0" algn="l">
              <a:spcBef>
                <a:spcPts val="0"/>
              </a:spcBef>
              <a:spcAft>
                <a:spcPts val="0"/>
              </a:spcAft>
              <a:buNone/>
            </a:pPr>
            <a:r>
              <a:t/>
            </a:r>
            <a:endParaRPr/>
          </a:p>
        </p:txBody>
      </p:sp>
      <p:pic>
        <p:nvPicPr>
          <p:cNvPr id="61" name="Google Shape;61;p13"/>
          <p:cNvPicPr preferRelativeResize="0"/>
          <p:nvPr/>
        </p:nvPicPr>
        <p:blipFill>
          <a:blip r:embed="rId3">
            <a:alphaModFix/>
          </a:blip>
          <a:stretch>
            <a:fillRect/>
          </a:stretch>
        </p:blipFill>
        <p:spPr>
          <a:xfrm>
            <a:off x="4649600" y="3182325"/>
            <a:ext cx="3915425" cy="1409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Word Clouds</a:t>
            </a:r>
            <a:endParaRPr>
              <a:solidFill>
                <a:srgbClr val="1155CC"/>
              </a:solidFill>
            </a:endParaRPr>
          </a:p>
        </p:txBody>
      </p:sp>
      <p:sp>
        <p:nvSpPr>
          <p:cNvPr id="119" name="Google Shape;119;p22"/>
          <p:cNvSpPr txBox="1"/>
          <p:nvPr>
            <p:ph idx="1" type="body"/>
          </p:nvPr>
        </p:nvSpPr>
        <p:spPr>
          <a:xfrm>
            <a:off x="311700" y="1152475"/>
            <a:ext cx="4364700" cy="3416400"/>
          </a:xfrm>
          <a:prstGeom prst="rect">
            <a:avLst/>
          </a:prstGeom>
        </p:spPr>
        <p:txBody>
          <a:bodyPr anchorCtr="0" anchor="t" bIns="91425" lIns="91425" spcFirstLastPara="1" rIns="91425" wrap="square" tIns="91425">
            <a:normAutofit/>
          </a:bodyPr>
          <a:lstStyle/>
          <a:p>
            <a:pPr indent="0" lvl="0" marL="457200" rtl="0" algn="just">
              <a:lnSpc>
                <a:spcPct val="100000"/>
              </a:lnSpc>
              <a:spcBef>
                <a:spcPts val="0"/>
              </a:spcBef>
              <a:spcAft>
                <a:spcPts val="0"/>
              </a:spcAft>
              <a:buNone/>
            </a:pPr>
            <a:r>
              <a:t/>
            </a:r>
            <a:endParaRPr sz="1391"/>
          </a:p>
          <a:p>
            <a:pPr indent="0" lvl="0" marL="0" rtl="0" algn="just">
              <a:lnSpc>
                <a:spcPct val="100000"/>
              </a:lnSpc>
              <a:spcBef>
                <a:spcPts val="0"/>
              </a:spcBef>
              <a:spcAft>
                <a:spcPts val="0"/>
              </a:spcAft>
              <a:buNone/>
            </a:pPr>
            <a:r>
              <a:t/>
            </a:r>
            <a:endParaRPr/>
          </a:p>
        </p:txBody>
      </p:sp>
      <p:pic>
        <p:nvPicPr>
          <p:cNvPr id="120" name="Google Shape;120;p22"/>
          <p:cNvPicPr preferRelativeResize="0"/>
          <p:nvPr/>
        </p:nvPicPr>
        <p:blipFill>
          <a:blip r:embed="rId3">
            <a:alphaModFix/>
          </a:blip>
          <a:stretch>
            <a:fillRect/>
          </a:stretch>
        </p:blipFill>
        <p:spPr>
          <a:xfrm>
            <a:off x="5110475" y="445025"/>
            <a:ext cx="3721825" cy="1922150"/>
          </a:xfrm>
          <a:prstGeom prst="rect">
            <a:avLst/>
          </a:prstGeom>
          <a:noFill/>
          <a:ln>
            <a:noFill/>
          </a:ln>
        </p:spPr>
      </p:pic>
      <p:pic>
        <p:nvPicPr>
          <p:cNvPr id="121" name="Google Shape;121;p22"/>
          <p:cNvPicPr preferRelativeResize="0"/>
          <p:nvPr/>
        </p:nvPicPr>
        <p:blipFill>
          <a:blip r:embed="rId4">
            <a:alphaModFix/>
          </a:blip>
          <a:stretch>
            <a:fillRect/>
          </a:stretch>
        </p:blipFill>
        <p:spPr>
          <a:xfrm>
            <a:off x="5110475" y="2571743"/>
            <a:ext cx="3721825" cy="1911207"/>
          </a:xfrm>
          <a:prstGeom prst="rect">
            <a:avLst/>
          </a:prstGeom>
          <a:noFill/>
          <a:ln>
            <a:noFill/>
          </a:ln>
        </p:spPr>
      </p:pic>
      <p:graphicFrame>
        <p:nvGraphicFramePr>
          <p:cNvPr id="122" name="Google Shape;122;p22"/>
          <p:cNvGraphicFramePr/>
          <p:nvPr/>
        </p:nvGraphicFramePr>
        <p:xfrm>
          <a:off x="403900" y="1098250"/>
          <a:ext cx="3000000" cy="3000000"/>
        </p:xfrm>
        <a:graphic>
          <a:graphicData uri="http://schemas.openxmlformats.org/drawingml/2006/table">
            <a:tbl>
              <a:tblPr>
                <a:noFill/>
                <a:tableStyleId>{142F61C7-C6CA-457A-818F-EC2E502EF720}</a:tableStyleId>
              </a:tblPr>
              <a:tblGrid>
                <a:gridCol w="2266125"/>
                <a:gridCol w="2266125"/>
              </a:tblGrid>
              <a:tr h="705850">
                <a:tc>
                  <a:txBody>
                    <a:bodyPr/>
                    <a:lstStyle/>
                    <a:p>
                      <a:pPr indent="0" lvl="0" marL="0" rtl="0" algn="ctr">
                        <a:spcBef>
                          <a:spcPts val="0"/>
                        </a:spcBef>
                        <a:spcAft>
                          <a:spcPts val="0"/>
                        </a:spcAft>
                        <a:buNone/>
                      </a:pPr>
                      <a:r>
                        <a:rPr b="1" lang="en" sz="2700"/>
                        <a:t>FORD</a:t>
                      </a:r>
                      <a:endParaRPr b="1" sz="2700"/>
                    </a:p>
                  </a:txBody>
                  <a:tcPr marT="91425" marB="91425" marR="91425" marL="91425"/>
                </a:tc>
                <a:tc>
                  <a:txBody>
                    <a:bodyPr/>
                    <a:lstStyle/>
                    <a:p>
                      <a:pPr indent="0" lvl="0" marL="0" rtl="0" algn="ctr">
                        <a:spcBef>
                          <a:spcPts val="0"/>
                        </a:spcBef>
                        <a:spcAft>
                          <a:spcPts val="0"/>
                        </a:spcAft>
                        <a:buNone/>
                      </a:pPr>
                      <a:r>
                        <a:rPr b="1" lang="en" sz="2700"/>
                        <a:t>TESLA</a:t>
                      </a:r>
                      <a:endParaRPr b="1" sz="2700"/>
                    </a:p>
                  </a:txBody>
                  <a:tcPr marT="91425" marB="91425" marR="91425" marL="91425"/>
                </a:tc>
              </a:tr>
              <a:tr h="705850">
                <a:tc>
                  <a:txBody>
                    <a:bodyPr/>
                    <a:lstStyle/>
                    <a:p>
                      <a:pPr indent="0" lvl="0" marL="0" rtl="0" algn="l">
                        <a:spcBef>
                          <a:spcPts val="0"/>
                        </a:spcBef>
                        <a:spcAft>
                          <a:spcPts val="0"/>
                        </a:spcAft>
                        <a:buNone/>
                      </a:pPr>
                      <a:r>
                        <a:rPr lang="en" sz="1200"/>
                        <a:t>MUSTANG, GT</a:t>
                      </a:r>
                      <a:endParaRPr sz="1200"/>
                    </a:p>
                  </a:txBody>
                  <a:tcPr marT="91425" marB="91425" marR="91425" marL="91425"/>
                </a:tc>
                <a:tc>
                  <a:txBody>
                    <a:bodyPr/>
                    <a:lstStyle/>
                    <a:p>
                      <a:pPr indent="0" lvl="0" marL="0" rtl="0" algn="l">
                        <a:spcBef>
                          <a:spcPts val="0"/>
                        </a:spcBef>
                        <a:spcAft>
                          <a:spcPts val="0"/>
                        </a:spcAft>
                        <a:buNone/>
                      </a:pPr>
                      <a:r>
                        <a:rPr lang="en" sz="1200"/>
                        <a:t>CYBERTRUCK, MODEL S</a:t>
                      </a:r>
                      <a:endParaRPr sz="1200"/>
                    </a:p>
                  </a:txBody>
                  <a:tcPr marT="91425" marB="91425" marR="91425" marL="91425"/>
                </a:tc>
              </a:tr>
              <a:tr h="705850">
                <a:tc>
                  <a:txBody>
                    <a:bodyPr/>
                    <a:lstStyle/>
                    <a:p>
                      <a:pPr indent="0" lvl="0" marL="0" rtl="0" algn="l">
                        <a:spcBef>
                          <a:spcPts val="0"/>
                        </a:spcBef>
                        <a:spcAft>
                          <a:spcPts val="0"/>
                        </a:spcAft>
                        <a:buNone/>
                      </a:pPr>
                      <a:r>
                        <a:rPr lang="en" sz="1200"/>
                        <a:t>MILEAGE </a:t>
                      </a:r>
                      <a:endParaRPr sz="1200"/>
                    </a:p>
                  </a:txBody>
                  <a:tcPr marT="91425" marB="91425" marR="91425" marL="91425"/>
                </a:tc>
                <a:tc>
                  <a:txBody>
                    <a:bodyPr/>
                    <a:lstStyle/>
                    <a:p>
                      <a:pPr indent="0" lvl="0" marL="0" rtl="0" algn="l">
                        <a:spcBef>
                          <a:spcPts val="0"/>
                        </a:spcBef>
                        <a:spcAft>
                          <a:spcPts val="0"/>
                        </a:spcAft>
                        <a:buNone/>
                      </a:pPr>
                      <a:r>
                        <a:rPr lang="en" sz="1200"/>
                        <a:t>BATTERY</a:t>
                      </a:r>
                      <a:endParaRPr sz="1200"/>
                    </a:p>
                  </a:txBody>
                  <a:tcPr marT="91425" marB="91425" marR="91425" marL="91425"/>
                </a:tc>
              </a:tr>
              <a:tr h="705850">
                <a:tc>
                  <a:txBody>
                    <a:bodyPr/>
                    <a:lstStyle/>
                    <a:p>
                      <a:pPr indent="0" lvl="0" marL="0" rtl="0" algn="l">
                        <a:spcBef>
                          <a:spcPts val="0"/>
                        </a:spcBef>
                        <a:spcAft>
                          <a:spcPts val="0"/>
                        </a:spcAft>
                        <a:buNone/>
                      </a:pPr>
                      <a:r>
                        <a:rPr lang="en" sz="1200"/>
                        <a:t>COMFORT</a:t>
                      </a:r>
                      <a:endParaRPr sz="1200"/>
                    </a:p>
                  </a:txBody>
                  <a:tcPr marT="91425" marB="91425" marR="91425" marL="91425"/>
                </a:tc>
                <a:tc>
                  <a:txBody>
                    <a:bodyPr/>
                    <a:lstStyle/>
                    <a:p>
                      <a:pPr indent="0" lvl="0" marL="0" rtl="0" algn="l">
                        <a:spcBef>
                          <a:spcPts val="0"/>
                        </a:spcBef>
                        <a:spcAft>
                          <a:spcPts val="0"/>
                        </a:spcAft>
                        <a:buNone/>
                      </a:pPr>
                      <a:r>
                        <a:rPr lang="en" sz="1200"/>
                        <a:t>CHARGING NETWORK</a:t>
                      </a:r>
                      <a:endParaRPr sz="1200"/>
                    </a:p>
                  </a:txBody>
                  <a:tcPr marT="91425" marB="91425" marR="91425" marL="91425"/>
                </a:tc>
              </a:tr>
              <a:tr h="705850">
                <a:tc>
                  <a:txBody>
                    <a:bodyPr/>
                    <a:lstStyle/>
                    <a:p>
                      <a:pPr indent="0" lvl="0" marL="0" rtl="0" algn="l">
                        <a:spcBef>
                          <a:spcPts val="0"/>
                        </a:spcBef>
                        <a:spcAft>
                          <a:spcPts val="0"/>
                        </a:spcAft>
                        <a:buNone/>
                      </a:pPr>
                      <a:r>
                        <a:rPr lang="en" sz="1200"/>
                        <a:t>HYBRID</a:t>
                      </a:r>
                      <a:endParaRPr sz="1200"/>
                    </a:p>
                  </a:txBody>
                  <a:tcPr marT="91425" marB="91425" marR="91425" marL="91425"/>
                </a:tc>
                <a:tc>
                  <a:txBody>
                    <a:bodyPr/>
                    <a:lstStyle/>
                    <a:p>
                      <a:pPr indent="0" lvl="0" marL="0" rtl="0" algn="l">
                        <a:spcBef>
                          <a:spcPts val="0"/>
                        </a:spcBef>
                        <a:spcAft>
                          <a:spcPts val="0"/>
                        </a:spcAft>
                        <a:buNone/>
                      </a:pPr>
                      <a:r>
                        <a:rPr lang="en" sz="1200"/>
                        <a:t>AUTOPILOT</a:t>
                      </a:r>
                      <a:endParaRPr sz="1200"/>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Competitive Landscape</a:t>
            </a:r>
            <a:endParaRPr>
              <a:solidFill>
                <a:srgbClr val="1155CC"/>
              </a:solidFill>
            </a:endParaRPr>
          </a:p>
        </p:txBody>
      </p:sp>
      <p:pic>
        <p:nvPicPr>
          <p:cNvPr descr="&#10;" id="128" name="Google Shape;128;p23" title="FORD"/>
          <p:cNvPicPr preferRelativeResize="0"/>
          <p:nvPr/>
        </p:nvPicPr>
        <p:blipFill rotWithShape="1">
          <a:blip r:embed="rId3">
            <a:alphaModFix/>
          </a:blip>
          <a:srcRect b="0" l="0" r="0" t="10176"/>
          <a:stretch/>
        </p:blipFill>
        <p:spPr>
          <a:xfrm>
            <a:off x="645025" y="1017725"/>
            <a:ext cx="3446575" cy="3295400"/>
          </a:xfrm>
          <a:prstGeom prst="rect">
            <a:avLst/>
          </a:prstGeom>
          <a:noFill/>
          <a:ln>
            <a:noFill/>
          </a:ln>
        </p:spPr>
      </p:pic>
      <p:pic>
        <p:nvPicPr>
          <p:cNvPr id="129" name="Google Shape;129;p23"/>
          <p:cNvPicPr preferRelativeResize="0"/>
          <p:nvPr/>
        </p:nvPicPr>
        <p:blipFill rotWithShape="1">
          <a:blip r:embed="rId4">
            <a:alphaModFix/>
          </a:blip>
          <a:srcRect b="6549" l="0" r="0" t="13083"/>
          <a:stretch/>
        </p:blipFill>
        <p:spPr>
          <a:xfrm>
            <a:off x="4401257" y="924050"/>
            <a:ext cx="3867868" cy="3295400"/>
          </a:xfrm>
          <a:prstGeom prst="rect">
            <a:avLst/>
          </a:prstGeom>
          <a:noFill/>
          <a:ln>
            <a:noFill/>
          </a:ln>
        </p:spPr>
      </p:pic>
      <p:sp>
        <p:nvSpPr>
          <p:cNvPr id="130" name="Google Shape;130;p23"/>
          <p:cNvSpPr txBox="1"/>
          <p:nvPr/>
        </p:nvSpPr>
        <p:spPr>
          <a:xfrm>
            <a:off x="394350" y="4369575"/>
            <a:ext cx="8355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3"/>
                </a:solidFill>
                <a:latin typeface="Proxima Nova"/>
                <a:ea typeface="Proxima Nova"/>
                <a:cs typeface="Proxima Nova"/>
                <a:sym typeface="Proxima Nova"/>
              </a:rPr>
              <a:t>                     FORD                                                        TESLA </a:t>
            </a:r>
            <a:endParaRPr sz="1800">
              <a:solidFill>
                <a:schemeClr val="accent3"/>
              </a:solidFill>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Factors Influencing Sentiments</a:t>
            </a:r>
            <a:endParaRPr>
              <a:solidFill>
                <a:srgbClr val="1155CC"/>
              </a:solidFill>
            </a:endParaRPr>
          </a:p>
        </p:txBody>
      </p:sp>
      <p:sp>
        <p:nvSpPr>
          <p:cNvPr id="136" name="Google Shape;136;p24"/>
          <p:cNvSpPr txBox="1"/>
          <p:nvPr/>
        </p:nvSpPr>
        <p:spPr>
          <a:xfrm>
            <a:off x="394350" y="1101575"/>
            <a:ext cx="83553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3"/>
                </a:solidFill>
                <a:latin typeface="Proxima Nova"/>
                <a:ea typeface="Proxima Nova"/>
                <a:cs typeface="Proxima Nova"/>
                <a:sym typeface="Proxima Nova"/>
              </a:rPr>
              <a:t>Positive Factors</a:t>
            </a:r>
            <a:endParaRPr b="1">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accent3"/>
              </a:solidFill>
              <a:latin typeface="Proxima Nova"/>
              <a:ea typeface="Proxima Nova"/>
              <a:cs typeface="Proxima Nova"/>
              <a:sym typeface="Proxima Nova"/>
            </a:endParaRPr>
          </a:p>
          <a:p>
            <a:pPr indent="-317500" lvl="0" marL="457200" rtl="0" algn="l">
              <a:spcBef>
                <a:spcPts val="0"/>
              </a:spcBef>
              <a:spcAft>
                <a:spcPts val="0"/>
              </a:spcAft>
              <a:buClr>
                <a:schemeClr val="accent3"/>
              </a:buClr>
              <a:buSzPts val="1400"/>
              <a:buFont typeface="Proxima Nova"/>
              <a:buChar char="●"/>
            </a:pPr>
            <a:r>
              <a:rPr lang="en" u="sng">
                <a:solidFill>
                  <a:schemeClr val="accent3"/>
                </a:solidFill>
                <a:latin typeface="Proxima Nova"/>
                <a:ea typeface="Proxima Nova"/>
                <a:cs typeface="Proxima Nova"/>
                <a:sym typeface="Proxima Nova"/>
              </a:rPr>
              <a:t>Diverse Product Range:</a:t>
            </a:r>
            <a:r>
              <a:rPr lang="en">
                <a:solidFill>
                  <a:schemeClr val="accent3"/>
                </a:solidFill>
                <a:latin typeface="Proxima Nova"/>
                <a:ea typeface="Proxima Nova"/>
                <a:cs typeface="Proxima Nova"/>
                <a:sym typeface="Proxima Nova"/>
              </a:rPr>
              <a:t> Ford's array of vehicles appeals to a broad consumer base, contributing to positive sentiments.</a:t>
            </a:r>
            <a:endParaRPr>
              <a:solidFill>
                <a:schemeClr val="accent3"/>
              </a:solidFill>
              <a:latin typeface="Proxima Nova"/>
              <a:ea typeface="Proxima Nova"/>
              <a:cs typeface="Proxima Nova"/>
              <a:sym typeface="Proxima Nova"/>
            </a:endParaRPr>
          </a:p>
          <a:p>
            <a:pPr indent="-317500" lvl="0" marL="457200" rtl="0" algn="l">
              <a:spcBef>
                <a:spcPts val="0"/>
              </a:spcBef>
              <a:spcAft>
                <a:spcPts val="0"/>
              </a:spcAft>
              <a:buClr>
                <a:schemeClr val="accent3"/>
              </a:buClr>
              <a:buSzPts val="1400"/>
              <a:buFont typeface="Proxima Nova"/>
              <a:buChar char="●"/>
            </a:pPr>
            <a:r>
              <a:rPr lang="en" u="sng">
                <a:solidFill>
                  <a:schemeClr val="accent3"/>
                </a:solidFill>
                <a:latin typeface="Proxima Nova"/>
                <a:ea typeface="Proxima Nova"/>
                <a:cs typeface="Proxima Nova"/>
                <a:sym typeface="Proxima Nova"/>
              </a:rPr>
              <a:t>Long-Standing Reputation:</a:t>
            </a:r>
            <a:r>
              <a:rPr lang="en">
                <a:solidFill>
                  <a:schemeClr val="accent3"/>
                </a:solidFill>
                <a:latin typeface="Proxima Nova"/>
                <a:ea typeface="Proxima Nova"/>
                <a:cs typeface="Proxima Nova"/>
                <a:sym typeface="Proxima Nova"/>
              </a:rPr>
              <a:t> Ford's established status in the automotive industry contributes significantly to a positive sentiment base.</a:t>
            </a:r>
            <a:endParaRPr>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accent3"/>
              </a:solidFill>
              <a:latin typeface="Proxima Nova"/>
              <a:ea typeface="Proxima Nova"/>
              <a:cs typeface="Proxima Nova"/>
              <a:sym typeface="Proxima Nova"/>
            </a:endParaRPr>
          </a:p>
          <a:p>
            <a:pPr indent="0" lvl="0" marL="0" rtl="0" algn="l">
              <a:spcBef>
                <a:spcPts val="0"/>
              </a:spcBef>
              <a:spcAft>
                <a:spcPts val="0"/>
              </a:spcAft>
              <a:buNone/>
            </a:pPr>
            <a:r>
              <a:rPr b="1" lang="en">
                <a:solidFill>
                  <a:schemeClr val="accent3"/>
                </a:solidFill>
                <a:latin typeface="Proxima Nova"/>
                <a:ea typeface="Proxima Nova"/>
                <a:cs typeface="Proxima Nova"/>
                <a:sym typeface="Proxima Nova"/>
              </a:rPr>
              <a:t>Negative Factors/What Tesla is Doing Better</a:t>
            </a:r>
            <a:endParaRPr b="1">
              <a:solidFill>
                <a:schemeClr val="accent3"/>
              </a:solidFill>
              <a:latin typeface="Proxima Nova"/>
              <a:ea typeface="Proxima Nova"/>
              <a:cs typeface="Proxima Nova"/>
              <a:sym typeface="Proxima Nova"/>
            </a:endParaRPr>
          </a:p>
          <a:p>
            <a:pPr indent="-317500" lvl="0" marL="457200" rtl="0" algn="l">
              <a:spcBef>
                <a:spcPts val="0"/>
              </a:spcBef>
              <a:spcAft>
                <a:spcPts val="0"/>
              </a:spcAft>
              <a:buClr>
                <a:schemeClr val="accent3"/>
              </a:buClr>
              <a:buSzPts val="1400"/>
              <a:buFont typeface="Proxima Nova"/>
              <a:buChar char="●"/>
            </a:pPr>
            <a:r>
              <a:rPr lang="en" u="sng">
                <a:solidFill>
                  <a:schemeClr val="accent3"/>
                </a:solidFill>
                <a:latin typeface="Proxima Nova"/>
                <a:ea typeface="Proxima Nova"/>
                <a:cs typeface="Proxima Nova"/>
                <a:sym typeface="Proxima Nova"/>
              </a:rPr>
              <a:t>Electric Vehicle Perception:</a:t>
            </a:r>
            <a:r>
              <a:rPr lang="en">
                <a:solidFill>
                  <a:schemeClr val="accent3"/>
                </a:solidFill>
                <a:latin typeface="Proxima Nova"/>
                <a:ea typeface="Proxima Nova"/>
                <a:cs typeface="Proxima Nova"/>
                <a:sym typeface="Proxima Nova"/>
              </a:rPr>
              <a:t> Ford's association with traditional combustion engine vehicles might lead to less positive sentiment.</a:t>
            </a:r>
            <a:endParaRPr>
              <a:solidFill>
                <a:schemeClr val="accent3"/>
              </a:solidFill>
              <a:latin typeface="Proxima Nova"/>
              <a:ea typeface="Proxima Nova"/>
              <a:cs typeface="Proxima Nova"/>
              <a:sym typeface="Proxima Nova"/>
            </a:endParaRPr>
          </a:p>
          <a:p>
            <a:pPr indent="-317500" lvl="0" marL="457200" rtl="0" algn="l">
              <a:spcBef>
                <a:spcPts val="0"/>
              </a:spcBef>
              <a:spcAft>
                <a:spcPts val="0"/>
              </a:spcAft>
              <a:buClr>
                <a:schemeClr val="accent3"/>
              </a:buClr>
              <a:buSzPts val="1400"/>
              <a:buFont typeface="Proxima Nova"/>
              <a:buChar char="●"/>
            </a:pPr>
            <a:r>
              <a:rPr lang="en" u="sng">
                <a:solidFill>
                  <a:schemeClr val="accent3"/>
                </a:solidFill>
                <a:latin typeface="Proxima Nova"/>
                <a:ea typeface="Proxima Nova"/>
                <a:cs typeface="Proxima Nova"/>
                <a:sym typeface="Proxima Nova"/>
              </a:rPr>
              <a:t>Marketing and Branding Challenges:</a:t>
            </a:r>
            <a:r>
              <a:rPr lang="en">
                <a:solidFill>
                  <a:schemeClr val="accent3"/>
                </a:solidFill>
                <a:latin typeface="Proxima Nova"/>
                <a:ea typeface="Proxima Nova"/>
                <a:cs typeface="Proxima Nova"/>
                <a:sym typeface="Proxima Nova"/>
              </a:rPr>
              <a:t> Ford may face hurdles in effectively marketing and branding when compared to Tesla and Elon Musk, potentially affecting how consumers perceive the brand.</a:t>
            </a:r>
            <a:endParaRPr>
              <a:solidFill>
                <a:schemeClr val="accent3"/>
              </a:solidFill>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2" name="Google Shape;142;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3" name="Google Shape;143;p2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9" name="Google Shape;149;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0" name="Google Shape;150;p2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56" name="Google Shape;156;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7" name="Google Shape;157;p2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3" name="Google Shape;163;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4" name="Google Shape;164;p2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0" name="Google Shape;170;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1" name="Google Shape;171;p2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7" name="Google Shape;177;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8" name="Google Shape;178;p30"/>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84" name="Google Shape;184;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5" name="Google Shape;185;p3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Introduction</a:t>
            </a:r>
            <a:endParaRPr>
              <a:solidFill>
                <a:srgbClr val="1155CC"/>
              </a:solidFill>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highlight>
                  <a:schemeClr val="lt1"/>
                </a:highlight>
                <a:latin typeface="Roboto"/>
                <a:ea typeface="Roboto"/>
                <a:cs typeface="Roboto"/>
                <a:sym typeface="Roboto"/>
              </a:rPr>
              <a:t>In an era marked by rapid technological advancements and evolving consumer preferences, the automotive industry stands at the forefront of innovation. </a:t>
            </a:r>
            <a:endParaRPr sz="1700">
              <a:highlight>
                <a:schemeClr val="lt1"/>
              </a:highlight>
              <a:latin typeface="Roboto"/>
              <a:ea typeface="Roboto"/>
              <a:cs typeface="Roboto"/>
              <a:sym typeface="Roboto"/>
            </a:endParaRPr>
          </a:p>
          <a:p>
            <a:pPr indent="-336550" lvl="0" marL="457200" rtl="0" algn="l">
              <a:spcBef>
                <a:spcPts val="0"/>
              </a:spcBef>
              <a:spcAft>
                <a:spcPts val="0"/>
              </a:spcAft>
              <a:buSzPts val="1700"/>
              <a:buChar char="●"/>
            </a:pPr>
            <a:r>
              <a:rPr lang="en" sz="1700">
                <a:highlight>
                  <a:schemeClr val="lt1"/>
                </a:highlight>
                <a:latin typeface="Roboto"/>
                <a:ea typeface="Roboto"/>
                <a:cs typeface="Roboto"/>
                <a:sym typeface="Roboto"/>
              </a:rPr>
              <a:t>Demand for vehicles continues to grow.</a:t>
            </a:r>
            <a:endParaRPr sz="1700">
              <a:highlight>
                <a:schemeClr val="lt1"/>
              </a:highlight>
              <a:latin typeface="Roboto"/>
              <a:ea typeface="Roboto"/>
              <a:cs typeface="Roboto"/>
              <a:sym typeface="Roboto"/>
            </a:endParaRPr>
          </a:p>
          <a:p>
            <a:pPr indent="-336550" lvl="0" marL="457200" rtl="0" algn="l">
              <a:spcBef>
                <a:spcPts val="0"/>
              </a:spcBef>
              <a:spcAft>
                <a:spcPts val="0"/>
              </a:spcAft>
              <a:buSzPts val="1700"/>
              <a:buChar char="●"/>
            </a:pPr>
            <a:r>
              <a:rPr lang="en" sz="1700">
                <a:highlight>
                  <a:schemeClr val="lt1"/>
                </a:highlight>
                <a:latin typeface="Roboto"/>
                <a:ea typeface="Roboto"/>
                <a:cs typeface="Roboto"/>
                <a:sym typeface="Roboto"/>
              </a:rPr>
              <a:t>We aim to develop a comprehensive price prediction model. </a:t>
            </a:r>
            <a:endParaRPr sz="1700">
              <a:highlight>
                <a:schemeClr val="lt1"/>
              </a:highlight>
              <a:latin typeface="Roboto"/>
              <a:ea typeface="Roboto"/>
              <a:cs typeface="Roboto"/>
              <a:sym typeface="Roboto"/>
            </a:endParaRPr>
          </a:p>
          <a:p>
            <a:pPr indent="-336550" lvl="0" marL="457200" rtl="0" algn="l">
              <a:spcBef>
                <a:spcPts val="0"/>
              </a:spcBef>
              <a:spcAft>
                <a:spcPts val="0"/>
              </a:spcAft>
              <a:buSzPts val="1700"/>
              <a:buChar char="●"/>
            </a:pPr>
            <a:r>
              <a:rPr lang="en" sz="1700">
                <a:highlight>
                  <a:schemeClr val="lt1"/>
                </a:highlight>
                <a:latin typeface="Roboto"/>
                <a:ea typeface="Roboto"/>
                <a:cs typeface="Roboto"/>
                <a:sym typeface="Roboto"/>
              </a:rPr>
              <a:t>Through this exploration, our objective is to provide valuable insights for both consumers.</a:t>
            </a:r>
            <a:endParaRPr sz="1700">
              <a:highlight>
                <a:schemeClr val="lt1"/>
              </a:highlight>
              <a:latin typeface="Roboto"/>
              <a:ea typeface="Roboto"/>
              <a:cs typeface="Roboto"/>
              <a:sym typeface="Roboto"/>
            </a:endParaRPr>
          </a:p>
          <a:p>
            <a:pPr indent="-336550" lvl="0" marL="457200" rtl="0" algn="l">
              <a:spcBef>
                <a:spcPts val="0"/>
              </a:spcBef>
              <a:spcAft>
                <a:spcPts val="0"/>
              </a:spcAft>
              <a:buSzPts val="1700"/>
              <a:buFont typeface="Roboto"/>
              <a:buChar char="●"/>
            </a:pPr>
            <a:r>
              <a:rPr lang="en" sz="1700">
                <a:highlight>
                  <a:schemeClr val="lt1"/>
                </a:highlight>
                <a:latin typeface="Roboto"/>
                <a:ea typeface="Roboto"/>
                <a:cs typeface="Roboto"/>
                <a:sym typeface="Roboto"/>
              </a:rPr>
              <a:t>Company reviews sentiment analysis</a:t>
            </a:r>
            <a:endParaRPr sz="1700">
              <a:highlight>
                <a:schemeClr val="lt1"/>
              </a:highlight>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91" name="Google Shape;191;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2" name="Google Shape;192;p3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98" name="Google Shape;198;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9" name="Google Shape;199;p3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05" name="Google Shape;205;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6" name="Google Shape;206;p3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About Dataset</a:t>
            </a:r>
            <a:endParaRPr>
              <a:solidFill>
                <a:srgbClr val="1155CC"/>
              </a:solidFill>
            </a:endParaRPr>
          </a:p>
        </p:txBody>
      </p:sp>
      <p:sp>
        <p:nvSpPr>
          <p:cNvPr id="73" name="Google Shape;73;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3375" lvl="0" marL="457200" rtl="0" algn="l">
              <a:spcBef>
                <a:spcPts val="0"/>
              </a:spcBef>
              <a:spcAft>
                <a:spcPts val="0"/>
              </a:spcAft>
              <a:buSzPts val="1650"/>
              <a:buChar char="●"/>
            </a:pPr>
            <a:r>
              <a:rPr lang="en" sz="1650">
                <a:highlight>
                  <a:schemeClr val="lt1"/>
                </a:highlight>
              </a:rPr>
              <a:t>model - &gt; Ford Car Brands</a:t>
            </a:r>
            <a:endParaRPr sz="1650">
              <a:highlight>
                <a:schemeClr val="lt1"/>
              </a:highlight>
            </a:endParaRPr>
          </a:p>
          <a:p>
            <a:pPr indent="-333375" lvl="0" marL="457200" rtl="0" algn="l">
              <a:spcBef>
                <a:spcPts val="0"/>
              </a:spcBef>
              <a:spcAft>
                <a:spcPts val="0"/>
              </a:spcAft>
              <a:buSzPts val="1650"/>
              <a:buChar char="●"/>
            </a:pPr>
            <a:r>
              <a:rPr lang="en" sz="1650">
                <a:highlight>
                  <a:schemeClr val="lt1"/>
                </a:highlight>
              </a:rPr>
              <a:t>year - &gt;Production Year</a:t>
            </a:r>
            <a:endParaRPr sz="1650">
              <a:highlight>
                <a:schemeClr val="lt1"/>
              </a:highlight>
            </a:endParaRPr>
          </a:p>
          <a:p>
            <a:pPr indent="-333375" lvl="0" marL="457200" rtl="0" algn="l">
              <a:spcBef>
                <a:spcPts val="0"/>
              </a:spcBef>
              <a:spcAft>
                <a:spcPts val="0"/>
              </a:spcAft>
              <a:buSzPts val="1650"/>
              <a:buChar char="●"/>
            </a:pPr>
            <a:r>
              <a:rPr lang="en" sz="1650">
                <a:highlight>
                  <a:schemeClr val="lt1"/>
                </a:highlight>
              </a:rPr>
              <a:t>price - &gt;Price of car in $</a:t>
            </a:r>
            <a:endParaRPr sz="1650">
              <a:highlight>
                <a:schemeClr val="lt1"/>
              </a:highlight>
            </a:endParaRPr>
          </a:p>
          <a:p>
            <a:pPr indent="-333375" lvl="0" marL="457200" rtl="0" algn="l">
              <a:spcBef>
                <a:spcPts val="0"/>
              </a:spcBef>
              <a:spcAft>
                <a:spcPts val="0"/>
              </a:spcAft>
              <a:buSzPts val="1650"/>
              <a:buChar char="●"/>
            </a:pPr>
            <a:r>
              <a:rPr lang="en" sz="1650">
                <a:highlight>
                  <a:schemeClr val="lt1"/>
                </a:highlight>
              </a:rPr>
              <a:t>transmission - &gt; Automatic,Manual, Semi-Auto</a:t>
            </a:r>
            <a:endParaRPr sz="1650">
              <a:highlight>
                <a:schemeClr val="lt1"/>
              </a:highlight>
            </a:endParaRPr>
          </a:p>
          <a:p>
            <a:pPr indent="-333375" lvl="0" marL="457200" rtl="0" algn="l">
              <a:spcBef>
                <a:spcPts val="0"/>
              </a:spcBef>
              <a:spcAft>
                <a:spcPts val="0"/>
              </a:spcAft>
              <a:buSzPts val="1650"/>
              <a:buChar char="●"/>
            </a:pPr>
            <a:r>
              <a:rPr lang="en" sz="1650">
                <a:highlight>
                  <a:schemeClr val="lt1"/>
                </a:highlight>
              </a:rPr>
              <a:t>mileage -&gt; Number of miles traveled</a:t>
            </a:r>
            <a:endParaRPr sz="1650">
              <a:highlight>
                <a:schemeClr val="lt1"/>
              </a:highlight>
            </a:endParaRPr>
          </a:p>
          <a:p>
            <a:pPr indent="-333375" lvl="0" marL="457200" rtl="0" algn="l">
              <a:spcBef>
                <a:spcPts val="0"/>
              </a:spcBef>
              <a:spcAft>
                <a:spcPts val="0"/>
              </a:spcAft>
              <a:buSzPts val="1650"/>
              <a:buChar char="●"/>
            </a:pPr>
            <a:r>
              <a:rPr lang="en" sz="1650">
                <a:highlight>
                  <a:schemeClr val="lt1"/>
                </a:highlight>
              </a:rPr>
              <a:t>fuel_Type -&gt; Petrol,Diesel,Hybrid,Electric,Other</a:t>
            </a:r>
            <a:endParaRPr sz="1650">
              <a:highlight>
                <a:schemeClr val="lt1"/>
              </a:highlight>
            </a:endParaRPr>
          </a:p>
          <a:p>
            <a:pPr indent="-333375" lvl="0" marL="457200" rtl="0" algn="l">
              <a:spcBef>
                <a:spcPts val="0"/>
              </a:spcBef>
              <a:spcAft>
                <a:spcPts val="0"/>
              </a:spcAft>
              <a:buSzPts val="1650"/>
              <a:buChar char="●"/>
            </a:pPr>
            <a:r>
              <a:rPr lang="en" sz="1650">
                <a:highlight>
                  <a:schemeClr val="lt1"/>
                </a:highlight>
              </a:rPr>
              <a:t>tax -&gt; Annual Tax</a:t>
            </a:r>
            <a:endParaRPr sz="1650">
              <a:highlight>
                <a:schemeClr val="lt1"/>
              </a:highlight>
            </a:endParaRPr>
          </a:p>
          <a:p>
            <a:pPr indent="-333375" lvl="0" marL="457200" rtl="0" algn="l">
              <a:spcBef>
                <a:spcPts val="0"/>
              </a:spcBef>
              <a:spcAft>
                <a:spcPts val="0"/>
              </a:spcAft>
              <a:buSzPts val="1650"/>
              <a:buChar char="●"/>
            </a:pPr>
            <a:r>
              <a:rPr lang="en" sz="1650">
                <a:highlight>
                  <a:schemeClr val="lt1"/>
                </a:highlight>
              </a:rPr>
              <a:t>mpg - &gt; Miles per Gallon</a:t>
            </a:r>
            <a:endParaRPr sz="1650">
              <a:highlight>
                <a:schemeClr val="lt1"/>
              </a:highlight>
            </a:endParaRPr>
          </a:p>
          <a:p>
            <a:pPr indent="-333375" lvl="0" marL="457200" rtl="0" algn="l">
              <a:spcBef>
                <a:spcPts val="0"/>
              </a:spcBef>
              <a:spcAft>
                <a:spcPts val="0"/>
              </a:spcAft>
              <a:buSzPts val="1650"/>
              <a:buChar char="●"/>
            </a:pPr>
            <a:r>
              <a:rPr lang="en" sz="1650">
                <a:highlight>
                  <a:schemeClr val="lt1"/>
                </a:highlight>
              </a:rPr>
              <a:t>engineSize - &gt; Car's Engine Size</a:t>
            </a:r>
            <a:endParaRPr sz="2400">
              <a:highlight>
                <a:schemeClr val="lt1"/>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Preprocessing of Dataset</a:t>
            </a:r>
            <a:endParaRPr>
              <a:solidFill>
                <a:srgbClr val="1155CC"/>
              </a:solidFill>
            </a:endParaRPr>
          </a:p>
        </p:txBody>
      </p:sp>
      <p:sp>
        <p:nvSpPr>
          <p:cNvPr id="79" name="Google Shape;79;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Elimination</a:t>
            </a:r>
            <a:r>
              <a:rPr lang="en"/>
              <a:t> of Null Values</a:t>
            </a:r>
            <a:endParaRPr/>
          </a:p>
          <a:p>
            <a:pPr indent="-342900" lvl="0" marL="457200" rtl="0" algn="l">
              <a:spcBef>
                <a:spcPts val="0"/>
              </a:spcBef>
              <a:spcAft>
                <a:spcPts val="0"/>
              </a:spcAft>
              <a:buSzPts val="1800"/>
              <a:buChar char="●"/>
            </a:pPr>
            <a:r>
              <a:rPr lang="en"/>
              <a:t>Check for duplicate values</a:t>
            </a:r>
            <a:endParaRPr/>
          </a:p>
          <a:p>
            <a:pPr indent="-342900" lvl="0" marL="457200" rtl="0" algn="l">
              <a:spcBef>
                <a:spcPts val="0"/>
              </a:spcBef>
              <a:spcAft>
                <a:spcPts val="0"/>
              </a:spcAft>
              <a:buSzPts val="1800"/>
              <a:buChar char="●"/>
            </a:pPr>
            <a:r>
              <a:rPr lang="en"/>
              <a:t>Negative values in price attribute</a:t>
            </a:r>
            <a:endParaRPr/>
          </a:p>
          <a:p>
            <a:pPr indent="-342900" lvl="0" marL="457200" rtl="0" algn="l">
              <a:spcBef>
                <a:spcPts val="0"/>
              </a:spcBef>
              <a:spcAft>
                <a:spcPts val="0"/>
              </a:spcAft>
              <a:buSzPts val="1800"/>
              <a:buChar char="●"/>
            </a:pPr>
            <a:r>
              <a:rPr lang="en"/>
              <a:t>Changing of categorical data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Why is scaling important?</a:t>
            </a:r>
            <a:endParaRPr>
              <a:solidFill>
                <a:srgbClr val="1155CC"/>
              </a:solidFill>
            </a:endParaRPr>
          </a:p>
        </p:txBody>
      </p:sp>
      <p:sp>
        <p:nvSpPr>
          <p:cNvPr id="85" name="Google Shape;85;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We used the Min-Max Scalar Technique to help Normalize the data</a:t>
            </a:r>
            <a:endParaRPr/>
          </a:p>
          <a:p>
            <a:pPr indent="-342900" lvl="0" marL="457200" rtl="0" algn="l">
              <a:spcBef>
                <a:spcPts val="0"/>
              </a:spcBef>
              <a:spcAft>
                <a:spcPts val="0"/>
              </a:spcAft>
              <a:buSzPts val="1800"/>
              <a:buChar char="●"/>
            </a:pPr>
            <a:r>
              <a:rPr lang="en"/>
              <a:t>This normalization step is valuable for preventing any feature from disproportionately influencing analyses.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Model Building</a:t>
            </a:r>
            <a:endParaRPr>
              <a:solidFill>
                <a:srgbClr val="1155CC"/>
              </a:solidFill>
            </a:endParaRPr>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used multiple prediction models to check for the best ones.</a:t>
            </a:r>
            <a:endParaRPr/>
          </a:p>
          <a:p>
            <a:pPr indent="0" lvl="0" marL="0" rtl="0" algn="l">
              <a:spcBef>
                <a:spcPts val="1200"/>
              </a:spcBef>
              <a:spcAft>
                <a:spcPts val="0"/>
              </a:spcAft>
              <a:buNone/>
            </a:pPr>
            <a:r>
              <a:rPr lang="en"/>
              <a:t>The results are below:-</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just">
              <a:lnSpc>
                <a:spcPct val="100000"/>
              </a:lnSpc>
              <a:spcBef>
                <a:spcPts val="1200"/>
              </a:spcBef>
              <a:spcAft>
                <a:spcPts val="0"/>
              </a:spcAft>
              <a:buNone/>
            </a:pPr>
            <a:r>
              <a:rPr lang="en"/>
              <a:t>The results using XGBoost are, </a:t>
            </a:r>
            <a:r>
              <a:rPr b="1" lang="en" u="sng"/>
              <a:t>mean absolute error:</a:t>
            </a:r>
            <a:r>
              <a:rPr lang="en"/>
              <a:t> 828.011, </a:t>
            </a:r>
            <a:r>
              <a:rPr b="1" lang="en" u="sng"/>
              <a:t>root mean squared error:</a:t>
            </a:r>
            <a:r>
              <a:rPr lang="en"/>
              <a:t> 1219.679, </a:t>
            </a:r>
            <a:r>
              <a:rPr b="1" lang="en" u="sng"/>
              <a:t>R2 score:</a:t>
            </a:r>
            <a:r>
              <a:rPr lang="en"/>
              <a:t> 0.931.</a:t>
            </a:r>
            <a:endParaRPr/>
          </a:p>
          <a:p>
            <a:pPr indent="0" lvl="0" marL="685800" rtl="0" algn="just">
              <a:lnSpc>
                <a:spcPct val="100000"/>
              </a:lnSpc>
              <a:spcBef>
                <a:spcPts val="0"/>
              </a:spcBef>
              <a:spcAft>
                <a:spcPts val="0"/>
              </a:spcAft>
              <a:buNone/>
            </a:pPr>
            <a:r>
              <a:t/>
            </a:r>
            <a:endParaRPr sz="1200">
              <a:solidFill>
                <a:srgbClr val="000000"/>
              </a:solidFill>
              <a:latin typeface="Calibri"/>
              <a:ea typeface="Calibri"/>
              <a:cs typeface="Calibri"/>
              <a:sym typeface="Calibri"/>
            </a:endParaRPr>
          </a:p>
          <a:p>
            <a:pPr indent="0" lvl="0" marL="0" rtl="0" algn="l">
              <a:spcBef>
                <a:spcPts val="0"/>
              </a:spcBef>
              <a:spcAft>
                <a:spcPts val="1200"/>
              </a:spcAft>
              <a:buNone/>
            </a:pPr>
            <a:r>
              <a:t/>
            </a:r>
            <a:endParaRPr/>
          </a:p>
        </p:txBody>
      </p:sp>
      <p:pic>
        <p:nvPicPr>
          <p:cNvPr id="92" name="Google Shape;92;p18"/>
          <p:cNvPicPr preferRelativeResize="0"/>
          <p:nvPr/>
        </p:nvPicPr>
        <p:blipFill>
          <a:blip r:embed="rId3">
            <a:alphaModFix/>
          </a:blip>
          <a:stretch>
            <a:fillRect/>
          </a:stretch>
        </p:blipFill>
        <p:spPr>
          <a:xfrm>
            <a:off x="1737950" y="2138198"/>
            <a:ext cx="5766849" cy="867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Prediction</a:t>
            </a:r>
            <a:endParaRPr>
              <a:solidFill>
                <a:srgbClr val="1155CC"/>
              </a:solidFill>
            </a:endParaRPr>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Next we used the XGBoost algorithm to get the cost of a same model of Ford car in the year 2010 and in 2025.</a:t>
            </a:r>
            <a:endParaRPr/>
          </a:p>
          <a:p>
            <a:pPr indent="0" lvl="0" marL="0" rtl="0" algn="l">
              <a:spcBef>
                <a:spcPts val="1200"/>
              </a:spcBef>
              <a:spcAft>
                <a:spcPts val="0"/>
              </a:spcAft>
              <a:buNone/>
            </a:pPr>
            <a:r>
              <a:rPr lang="en"/>
              <a:t>The results are below:</a:t>
            </a:r>
            <a:endParaRPr/>
          </a:p>
          <a:p>
            <a:pPr indent="0" lvl="0" marL="0" rtl="0" algn="l">
              <a:spcBef>
                <a:spcPts val="1200"/>
              </a:spcBef>
              <a:spcAft>
                <a:spcPts val="0"/>
              </a:spcAft>
              <a:buNone/>
            </a:pPr>
            <a:r>
              <a:rPr lang="en"/>
              <a:t>2010:-</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2025:-</a:t>
            </a:r>
            <a:endParaRPr/>
          </a:p>
          <a:p>
            <a:pPr indent="0" lvl="0" marL="0" rtl="0" algn="l">
              <a:spcBef>
                <a:spcPts val="1200"/>
              </a:spcBef>
              <a:spcAft>
                <a:spcPts val="0"/>
              </a:spcAft>
              <a:buNone/>
            </a:pPr>
            <a:r>
              <a:t/>
            </a:r>
            <a:endParaRPr/>
          </a:p>
          <a:p>
            <a:pPr indent="0" lvl="0" marL="0" rtl="0" algn="just">
              <a:lnSpc>
                <a:spcPct val="100000"/>
              </a:lnSpc>
              <a:spcBef>
                <a:spcPts val="1200"/>
              </a:spcBef>
              <a:spcAft>
                <a:spcPts val="0"/>
              </a:spcAft>
              <a:buNone/>
            </a:pPr>
            <a:r>
              <a:rPr lang="en"/>
              <a:t>Here we can see how the same car’s price has increased by more than 2 times over 15 years.</a:t>
            </a:r>
            <a:endParaRPr/>
          </a:p>
        </p:txBody>
      </p:sp>
      <p:pic>
        <p:nvPicPr>
          <p:cNvPr descr="A black background with white text&#10;&#10;Description automatically generated" id="99" name="Google Shape;99;p19"/>
          <p:cNvPicPr preferRelativeResize="0"/>
          <p:nvPr/>
        </p:nvPicPr>
        <p:blipFill>
          <a:blip r:embed="rId3">
            <a:alphaModFix/>
          </a:blip>
          <a:stretch>
            <a:fillRect/>
          </a:stretch>
        </p:blipFill>
        <p:spPr>
          <a:xfrm>
            <a:off x="1112063" y="2195513"/>
            <a:ext cx="4276725" cy="752475"/>
          </a:xfrm>
          <a:prstGeom prst="rect">
            <a:avLst/>
          </a:prstGeom>
          <a:noFill/>
          <a:ln>
            <a:noFill/>
          </a:ln>
        </p:spPr>
      </p:pic>
      <p:pic>
        <p:nvPicPr>
          <p:cNvPr descr="A black background with white text&#10;&#10;Description automatically generated" id="100" name="Google Shape;100;p19"/>
          <p:cNvPicPr preferRelativeResize="0"/>
          <p:nvPr/>
        </p:nvPicPr>
        <p:blipFill>
          <a:blip r:embed="rId4">
            <a:alphaModFix/>
          </a:blip>
          <a:stretch>
            <a:fillRect/>
          </a:stretch>
        </p:blipFill>
        <p:spPr>
          <a:xfrm>
            <a:off x="1116825" y="3037275"/>
            <a:ext cx="4267200" cy="781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Sentiment Analysis</a:t>
            </a:r>
            <a:endParaRPr>
              <a:solidFill>
                <a:srgbClr val="1155CC"/>
              </a:solidFill>
            </a:endParaRPr>
          </a:p>
        </p:txBody>
      </p:sp>
      <p:sp>
        <p:nvSpPr>
          <p:cNvPr id="106" name="Google Shape;106;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just">
              <a:lnSpc>
                <a:spcPct val="100000"/>
              </a:lnSpc>
              <a:spcBef>
                <a:spcPts val="0"/>
              </a:spcBef>
              <a:spcAft>
                <a:spcPts val="0"/>
              </a:spcAft>
              <a:buSzPts val="1800"/>
              <a:buChar char="●"/>
            </a:pPr>
            <a:r>
              <a:rPr lang="en"/>
              <a:t>Understanding consumer sentiments is pivotal in today's competitive automotive landscape.</a:t>
            </a:r>
            <a:endParaRPr/>
          </a:p>
          <a:p>
            <a:pPr indent="0" lvl="0" marL="457200" rtl="0" algn="just">
              <a:lnSpc>
                <a:spcPct val="100000"/>
              </a:lnSpc>
              <a:spcBef>
                <a:spcPts val="0"/>
              </a:spcBef>
              <a:spcAft>
                <a:spcPts val="0"/>
              </a:spcAft>
              <a:buNone/>
            </a:pPr>
            <a:r>
              <a:t/>
            </a:r>
            <a:endParaRPr/>
          </a:p>
          <a:p>
            <a:pPr indent="-342900" lvl="0" marL="457200" rtl="0" algn="just">
              <a:lnSpc>
                <a:spcPct val="100000"/>
              </a:lnSpc>
              <a:spcBef>
                <a:spcPts val="0"/>
              </a:spcBef>
              <a:spcAft>
                <a:spcPts val="0"/>
              </a:spcAft>
              <a:buSzPts val="1800"/>
              <a:buChar char="●"/>
            </a:pPr>
            <a:r>
              <a:rPr lang="en"/>
              <a:t>Analyzing how customers feel about brands and products helps in strategic decision-making.</a:t>
            </a:r>
            <a:endParaRPr/>
          </a:p>
          <a:p>
            <a:pPr indent="0" lvl="0" marL="457200" rtl="0" algn="just">
              <a:lnSpc>
                <a:spcPct val="100000"/>
              </a:lnSpc>
              <a:spcBef>
                <a:spcPts val="0"/>
              </a:spcBef>
              <a:spcAft>
                <a:spcPts val="0"/>
              </a:spcAft>
              <a:buNone/>
            </a:pPr>
            <a:r>
              <a:t/>
            </a:r>
            <a:endParaRPr/>
          </a:p>
          <a:p>
            <a:pPr indent="-342900" lvl="0" marL="457200" rtl="0" algn="just">
              <a:lnSpc>
                <a:spcPct val="100000"/>
              </a:lnSpc>
              <a:spcBef>
                <a:spcPts val="0"/>
              </a:spcBef>
              <a:spcAft>
                <a:spcPts val="0"/>
              </a:spcAft>
              <a:buSzPts val="1800"/>
              <a:buChar char="●"/>
            </a:pPr>
            <a:r>
              <a:rPr lang="en"/>
              <a:t>In the age of social media, sentiments can significantly impact brand perception and market trends.</a:t>
            </a:r>
            <a:endParaRPr/>
          </a:p>
          <a:p>
            <a:pPr indent="0" lvl="0" marL="0" rtl="0" algn="just">
              <a:lnSpc>
                <a:spcPct val="100000"/>
              </a:lnSpc>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155CC"/>
                </a:solidFill>
              </a:rPr>
              <a:t>Word Clouds</a:t>
            </a:r>
            <a:endParaRPr>
              <a:solidFill>
                <a:srgbClr val="1155CC"/>
              </a:solidFill>
            </a:endParaRPr>
          </a:p>
        </p:txBody>
      </p:sp>
      <p:sp>
        <p:nvSpPr>
          <p:cNvPr id="112" name="Google Shape;112;p21"/>
          <p:cNvSpPr txBox="1"/>
          <p:nvPr>
            <p:ph idx="1" type="body"/>
          </p:nvPr>
        </p:nvSpPr>
        <p:spPr>
          <a:xfrm>
            <a:off x="311700" y="1152475"/>
            <a:ext cx="4364700" cy="3416400"/>
          </a:xfrm>
          <a:prstGeom prst="rect">
            <a:avLst/>
          </a:prstGeom>
        </p:spPr>
        <p:txBody>
          <a:bodyPr anchorCtr="0" anchor="t" bIns="91425" lIns="91425" spcFirstLastPara="1" rIns="91425" wrap="square" tIns="91425">
            <a:normAutofit lnSpcReduction="10000"/>
          </a:bodyPr>
          <a:lstStyle/>
          <a:p>
            <a:pPr indent="-316985" lvl="0" marL="457200" rtl="0" algn="just">
              <a:lnSpc>
                <a:spcPct val="100000"/>
              </a:lnSpc>
              <a:spcBef>
                <a:spcPts val="0"/>
              </a:spcBef>
              <a:spcAft>
                <a:spcPts val="0"/>
              </a:spcAft>
              <a:buSzPts val="1392"/>
              <a:buChar char="●"/>
            </a:pPr>
            <a:r>
              <a:rPr lang="en" sz="1391"/>
              <a:t>EV: "Emphasizes Ford's commitment to the electric vehicle revolution."</a:t>
            </a:r>
            <a:endParaRPr sz="1391"/>
          </a:p>
          <a:p>
            <a:pPr indent="0" lvl="0" marL="457200" rtl="0" algn="just">
              <a:lnSpc>
                <a:spcPct val="100000"/>
              </a:lnSpc>
              <a:spcBef>
                <a:spcPts val="0"/>
              </a:spcBef>
              <a:spcAft>
                <a:spcPts val="0"/>
              </a:spcAft>
              <a:buNone/>
            </a:pPr>
            <a:r>
              <a:t/>
            </a:r>
            <a:endParaRPr sz="1391"/>
          </a:p>
          <a:p>
            <a:pPr indent="-316985" lvl="0" marL="457200" rtl="0" algn="just">
              <a:lnSpc>
                <a:spcPct val="100000"/>
              </a:lnSpc>
              <a:spcBef>
                <a:spcPts val="0"/>
              </a:spcBef>
              <a:spcAft>
                <a:spcPts val="0"/>
              </a:spcAft>
              <a:buSzPts val="1392"/>
              <a:buChar char="●"/>
            </a:pPr>
            <a:r>
              <a:rPr lang="en" sz="1391"/>
              <a:t>Mustang: "Leveraging the iconic Mustang brand to create excitement and allure."</a:t>
            </a:r>
            <a:endParaRPr sz="1391"/>
          </a:p>
          <a:p>
            <a:pPr indent="0" lvl="0" marL="457200" rtl="0" algn="just">
              <a:lnSpc>
                <a:spcPct val="100000"/>
              </a:lnSpc>
              <a:spcBef>
                <a:spcPts val="0"/>
              </a:spcBef>
              <a:spcAft>
                <a:spcPts val="0"/>
              </a:spcAft>
              <a:buNone/>
            </a:pPr>
            <a:r>
              <a:t/>
            </a:r>
            <a:endParaRPr sz="1391"/>
          </a:p>
          <a:p>
            <a:pPr indent="-316985" lvl="0" marL="457200" rtl="0" algn="just">
              <a:lnSpc>
                <a:spcPct val="100000"/>
              </a:lnSpc>
              <a:spcBef>
                <a:spcPts val="0"/>
              </a:spcBef>
              <a:spcAft>
                <a:spcPts val="0"/>
              </a:spcAft>
              <a:buSzPts val="1392"/>
              <a:buChar char="●"/>
            </a:pPr>
            <a:r>
              <a:rPr lang="en" sz="1391"/>
              <a:t>Hybrid: "Highlighting Ford's dedication to offering a range of sustainable options."</a:t>
            </a:r>
            <a:endParaRPr sz="1391"/>
          </a:p>
          <a:p>
            <a:pPr indent="0" lvl="0" marL="457200" rtl="0" algn="just">
              <a:lnSpc>
                <a:spcPct val="100000"/>
              </a:lnSpc>
              <a:spcBef>
                <a:spcPts val="0"/>
              </a:spcBef>
              <a:spcAft>
                <a:spcPts val="0"/>
              </a:spcAft>
              <a:buNone/>
            </a:pPr>
            <a:r>
              <a:t/>
            </a:r>
            <a:endParaRPr sz="1391"/>
          </a:p>
          <a:p>
            <a:pPr indent="-316985" lvl="0" marL="457200" rtl="0" algn="just">
              <a:lnSpc>
                <a:spcPct val="100000"/>
              </a:lnSpc>
              <a:spcBef>
                <a:spcPts val="0"/>
              </a:spcBef>
              <a:spcAft>
                <a:spcPts val="0"/>
              </a:spcAft>
              <a:buSzPts val="1392"/>
              <a:buChar char="●"/>
            </a:pPr>
            <a:r>
              <a:rPr lang="en" sz="1391"/>
              <a:t>Cost: "Communicating the value proposition, making sustainable mobility economically viable.</a:t>
            </a:r>
            <a:r>
              <a:rPr lang="en" sz="1391"/>
              <a:t>"</a:t>
            </a:r>
            <a:endParaRPr sz="1391"/>
          </a:p>
          <a:p>
            <a:pPr indent="0" lvl="0" marL="457200" rtl="0" algn="just">
              <a:lnSpc>
                <a:spcPct val="100000"/>
              </a:lnSpc>
              <a:spcBef>
                <a:spcPts val="0"/>
              </a:spcBef>
              <a:spcAft>
                <a:spcPts val="0"/>
              </a:spcAft>
              <a:buNone/>
            </a:pPr>
            <a:r>
              <a:t/>
            </a:r>
            <a:endParaRPr sz="1391"/>
          </a:p>
          <a:p>
            <a:pPr indent="-316985" lvl="0" marL="457200" rtl="0" algn="just">
              <a:lnSpc>
                <a:spcPct val="100000"/>
              </a:lnSpc>
              <a:spcBef>
                <a:spcPts val="0"/>
              </a:spcBef>
              <a:spcAft>
                <a:spcPts val="0"/>
              </a:spcAft>
              <a:buSzPts val="1392"/>
              <a:buChar char="●"/>
            </a:pPr>
            <a:r>
              <a:rPr lang="en" sz="1391"/>
              <a:t>Tesla: “Indicating Ford's response to Tesla's leadership in the electric vehicle market”</a:t>
            </a:r>
            <a:endParaRPr sz="1391"/>
          </a:p>
          <a:p>
            <a:pPr indent="0" lvl="0" marL="0" rtl="0" algn="just">
              <a:lnSpc>
                <a:spcPct val="100000"/>
              </a:lnSpc>
              <a:spcBef>
                <a:spcPts val="0"/>
              </a:spcBef>
              <a:spcAft>
                <a:spcPts val="0"/>
              </a:spcAft>
              <a:buNone/>
            </a:pPr>
            <a:r>
              <a:t/>
            </a:r>
            <a:endParaRPr/>
          </a:p>
        </p:txBody>
      </p:sp>
      <p:pic>
        <p:nvPicPr>
          <p:cNvPr id="113" name="Google Shape;113;p21"/>
          <p:cNvPicPr preferRelativeResize="0"/>
          <p:nvPr/>
        </p:nvPicPr>
        <p:blipFill>
          <a:blip r:embed="rId3">
            <a:alphaModFix/>
          </a:blip>
          <a:stretch>
            <a:fillRect/>
          </a:stretch>
        </p:blipFill>
        <p:spPr>
          <a:xfrm>
            <a:off x="4676400" y="1313091"/>
            <a:ext cx="4155900" cy="214633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